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Lst>
  <p:sldIdLst>
    <p:sldId id="256" r:id="rId2"/>
    <p:sldId id="272" r:id="rId3"/>
    <p:sldId id="257" r:id="rId4"/>
    <p:sldId id="258" r:id="rId5"/>
    <p:sldId id="259" r:id="rId6"/>
    <p:sldId id="260" r:id="rId7"/>
    <p:sldId id="261" r:id="rId8"/>
    <p:sldId id="262" r:id="rId9"/>
    <p:sldId id="263" r:id="rId10"/>
    <p:sldId id="264" r:id="rId11"/>
    <p:sldId id="265" r:id="rId12"/>
    <p:sldId id="268" r:id="rId13"/>
    <p:sldId id="270" r:id="rId14"/>
    <p:sldId id="269" r:id="rId15"/>
    <p:sldId id="271"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2" autoAdjust="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3B7669-6E49-4C6F-BE3A-BE75ED98D37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52129-E248-49D8-984F-A63535EDE6EF}" type="slidenum">
              <a:rPr lang="en-US" smtClean="0"/>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B7669-6E49-4C6F-BE3A-BE75ED98D37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52129-E248-49D8-984F-A63535EDE6E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B7669-6E49-4C6F-BE3A-BE75ED98D37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52129-E248-49D8-984F-A63535EDE6E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3B7669-6E49-4C6F-BE3A-BE75ED98D37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52129-E248-49D8-984F-A63535EDE6E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3B7669-6E49-4C6F-BE3A-BE75ED98D37A}" type="datetimeFigureOut">
              <a:rPr lang="en-US" smtClean="0"/>
              <a:t>6/3/2014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B52129-E248-49D8-984F-A63535EDE6EF}" type="slidenum">
              <a:rPr lang="en-US" smtClean="0"/>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3B7669-6E49-4C6F-BE3A-BE75ED98D37A}" type="datetimeFigureOut">
              <a:rPr lang="en-US" smtClean="0"/>
              <a:t>6/3/2014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52129-E248-49D8-984F-A63535EDE6E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3B7669-6E49-4C6F-BE3A-BE75ED98D37A}" type="datetimeFigureOut">
              <a:rPr lang="en-US" smtClean="0"/>
              <a:t>6/3/2014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B52129-E248-49D8-984F-A63535EDE6EF}" type="slidenum">
              <a:rPr lang="en-US" smtClean="0"/>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3B7669-6E49-4C6F-BE3A-BE75ED98D37A}" type="datetimeFigureOut">
              <a:rPr lang="en-US" smtClean="0"/>
              <a:t>6/3/2014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B52129-E248-49D8-984F-A63535EDE6E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3B7669-6E49-4C6F-BE3A-BE75ED98D37A}" type="datetimeFigureOut">
              <a:rPr lang="en-US" smtClean="0"/>
              <a:t>6/3/2014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B52129-E248-49D8-984F-A63535EDE6E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3B7669-6E49-4C6F-BE3A-BE75ED98D37A}" type="datetimeFigureOut">
              <a:rPr lang="en-US" smtClean="0"/>
              <a:t>6/3/2014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52129-E248-49D8-984F-A63535EDE6EF}" type="slidenum">
              <a:rPr lang="en-US" smtClean="0"/>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3B7669-6E49-4C6F-BE3A-BE75ED98D37A}" type="datetimeFigureOut">
              <a:rPr lang="en-US" smtClean="0"/>
              <a:t>6/3/2014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B52129-E248-49D8-984F-A63535EDE6E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E3B7669-6E49-4C6F-BE3A-BE75ED98D37A}" type="datetimeFigureOut">
              <a:rPr lang="en-US" smtClean="0"/>
              <a:t>6/3/2014</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05B52129-E248-49D8-984F-A63535EDE6EF}" type="slidenum">
              <a:rPr lang="en-US" smtClean="0"/>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christianpost.com/news/billy-grahams-grandson-responds-to-sovereign-grace-ministries-lawsuit-97590/"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abpnews.com/culture/social-issues/item/28694-trial-shines-light-on-alleged-abuse-cover-"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abpnews.com/culture/social-issues/item/28694-trial-shines-light-on-alleged-abuse-cover-u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772400" cy="1470025"/>
          </a:xfrm>
        </p:spPr>
        <p:txBody>
          <a:bodyPr>
            <a:noAutofit/>
          </a:bodyPr>
          <a:lstStyle/>
          <a:p>
            <a:pPr algn="ctr"/>
            <a:r>
              <a:rPr lang="en-US" sz="6000" dirty="0" smtClean="0">
                <a:solidFill>
                  <a:schemeClr val="bg1"/>
                </a:solidFill>
                <a:latin typeface="Times New Roman" panose="02020603050405020304" pitchFamily="18" charset="0"/>
                <a:cs typeface="Times New Roman" panose="02020603050405020304" pitchFamily="18" charset="0"/>
              </a:rPr>
              <a:t>How Safe Is Your Sabbath School?</a:t>
            </a:r>
            <a:endParaRPr lang="en-US" sz="6000" dirty="0">
              <a:solidFill>
                <a:schemeClr val="bg1"/>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1143000" y="3962400"/>
            <a:ext cx="6858000" cy="1981200"/>
          </a:xfrm>
        </p:spPr>
        <p:txBody>
          <a:bodyPr>
            <a:noAutofit/>
          </a:bodyPr>
          <a:lstStyle/>
          <a:p>
            <a:pPr algn="ctr"/>
            <a:r>
              <a:rPr lang="en-US" sz="3200" b="1" dirty="0" smtClean="0">
                <a:solidFill>
                  <a:schemeClr val="tx1"/>
                </a:solidFill>
                <a:latin typeface="Times New Roman" panose="02020603050405020304" pitchFamily="18" charset="0"/>
                <a:cs typeface="Times New Roman" panose="02020603050405020304" pitchFamily="18" charset="0"/>
              </a:rPr>
              <a:t>Pastor David A. Long, Sr.</a:t>
            </a:r>
          </a:p>
          <a:p>
            <a:pPr algn="ctr"/>
            <a:r>
              <a:rPr lang="en-US" sz="3200" b="1" dirty="0" smtClean="0">
                <a:solidFill>
                  <a:schemeClr val="tx1"/>
                </a:solidFill>
                <a:latin typeface="Times New Roman" panose="02020603050405020304" pitchFamily="18" charset="0"/>
                <a:cs typeface="Times New Roman" panose="02020603050405020304" pitchFamily="18" charset="0"/>
              </a:rPr>
              <a:t>Sabbath School Director</a:t>
            </a:r>
          </a:p>
          <a:p>
            <a:pPr algn="ctr"/>
            <a:r>
              <a:rPr lang="en-US" sz="3200" b="1" dirty="0" smtClean="0">
                <a:solidFill>
                  <a:schemeClr val="tx1"/>
                </a:solidFill>
                <a:latin typeface="Times New Roman" panose="02020603050405020304" pitchFamily="18" charset="0"/>
                <a:cs typeface="Times New Roman" panose="02020603050405020304" pitchFamily="18" charset="0"/>
              </a:rPr>
              <a:t>Southern Union Conference</a:t>
            </a:r>
            <a:endParaRPr 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932761"/>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024" y="457200"/>
            <a:ext cx="8229600" cy="1143000"/>
          </a:xfrm>
        </p:spPr>
        <p:txBody>
          <a:bodyPr>
            <a:noAutofit/>
          </a:bodyPr>
          <a:lstStyle/>
          <a:p>
            <a:r>
              <a:rPr lang="en-US" sz="6000" dirty="0" smtClean="0">
                <a:latin typeface="Times New Roman" panose="02020603050405020304" pitchFamily="18" charset="0"/>
                <a:cs typeface="Times New Roman" panose="02020603050405020304" pitchFamily="18" charset="0"/>
              </a:rPr>
              <a:t>Eight Steps to Safety</a:t>
            </a: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28600" y="2429435"/>
            <a:ext cx="9220200" cy="2123658"/>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8. Do not allow teens </a:t>
            </a:r>
            <a:r>
              <a:rPr lang="en-US" sz="4000" i="1" dirty="0">
                <a:latin typeface="Times New Roman" panose="02020603050405020304" pitchFamily="18" charset="0"/>
                <a:cs typeface="Times New Roman" panose="02020603050405020304" pitchFamily="18" charset="0"/>
              </a:rPr>
              <a:t>(13 to 17 </a:t>
            </a:r>
            <a:r>
              <a:rPr lang="en-US" sz="4000" i="1" dirty="0" smtClean="0">
                <a:latin typeface="Times New Roman" panose="02020603050405020304" pitchFamily="18" charset="0"/>
                <a:cs typeface="Times New Roman" panose="02020603050405020304" pitchFamily="18" charset="0"/>
              </a:rPr>
              <a:t>yrs. old) </a:t>
            </a:r>
            <a:r>
              <a:rPr lang="en-US" sz="4400" dirty="0">
                <a:latin typeface="Times New Roman" panose="02020603050405020304" pitchFamily="18" charset="0"/>
                <a:cs typeface="Times New Roman" panose="02020603050405020304" pitchFamily="18" charset="0"/>
              </a:rPr>
              <a:t>to supervise children in the absence of an adult. </a:t>
            </a:r>
          </a:p>
        </p:txBody>
      </p:sp>
    </p:spTree>
    <p:extLst>
      <p:ext uri="{BB962C8B-B14F-4D97-AF65-F5344CB8AC3E}">
        <p14:creationId xmlns:p14="http://schemas.microsoft.com/office/powerpoint/2010/main" val="23389664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0" y="318247"/>
            <a:ext cx="8305800" cy="6001643"/>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"I think the way the church and Christians within the church respond to the darkness that surrounds child sexual abuse, will either draw survivors I've always said either into the arms of Jesus or will propel them away," </a:t>
            </a:r>
            <a:r>
              <a:rPr lang="en-US" sz="3200" dirty="0" err="1">
                <a:latin typeface="Times New Roman" panose="02020603050405020304" pitchFamily="18" charset="0"/>
                <a:cs typeface="Times New Roman" panose="02020603050405020304" pitchFamily="18" charset="0"/>
              </a:rPr>
              <a:t>Tchividjian</a:t>
            </a:r>
            <a:r>
              <a:rPr lang="en-US" sz="3200" dirty="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replied </a:t>
            </a:r>
            <a:r>
              <a:rPr lang="en-US" sz="3200" dirty="0" err="1" smtClean="0">
                <a:latin typeface="Times New Roman" panose="02020603050405020304" pitchFamily="18" charset="0"/>
                <a:cs typeface="Times New Roman" panose="02020603050405020304" pitchFamily="18" charset="0"/>
              </a:rPr>
              <a:t>Boz</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Tchividjian</a:t>
            </a:r>
            <a:r>
              <a:rPr lang="en-US" sz="3200" dirty="0">
                <a:latin typeface="Times New Roman" panose="02020603050405020304" pitchFamily="18" charset="0"/>
                <a:cs typeface="Times New Roman" panose="02020603050405020304" pitchFamily="18" charset="0"/>
              </a:rPr>
              <a:t>, evangelist Billy Graham's grandson and founder of Godly Response to Abuse in the Christian </a:t>
            </a:r>
            <a:r>
              <a:rPr lang="en-US" sz="3200" dirty="0" smtClean="0">
                <a:latin typeface="Times New Roman" panose="02020603050405020304" pitchFamily="18" charset="0"/>
                <a:cs typeface="Times New Roman" panose="02020603050405020304" pitchFamily="18" charset="0"/>
              </a:rPr>
              <a:t>Environment.</a:t>
            </a:r>
          </a:p>
          <a:p>
            <a:endParaRPr lang="en-US" sz="3200" dirty="0">
              <a:latin typeface="Times New Roman" panose="02020603050405020304" pitchFamily="18" charset="0"/>
              <a:cs typeface="Times New Roman" panose="02020603050405020304" pitchFamily="18" charset="0"/>
            </a:endParaRPr>
          </a:p>
          <a:p>
            <a:r>
              <a:rPr lang="en-US" sz="3200" u="sng" dirty="0">
                <a:latin typeface="Times New Roman" panose="02020603050405020304" pitchFamily="18" charset="0"/>
                <a:cs typeface="Times New Roman" panose="02020603050405020304" pitchFamily="18" charset="0"/>
                <a:hlinkClick r:id="rId2"/>
              </a:rPr>
              <a:t>http://www.christianpost.com/news/billy-grahams-grandson-responds-to-sovereign-grace-ministries-lawsuit-97590</a:t>
            </a:r>
            <a:r>
              <a:rPr lang="en-US" sz="3200" u="sng" dirty="0">
                <a:latin typeface="Century Schoolbook" panose="02040604050505020304" pitchFamily="18" charset="0"/>
                <a:hlinkClick r:id="rId2"/>
              </a:rPr>
              <a:t>/</a:t>
            </a:r>
            <a:endParaRPr lang="en-US" sz="3200" dirty="0">
              <a:latin typeface="Century Schoolbook" panose="02040604050505020304" pitchFamily="18" charset="0"/>
            </a:endParaRPr>
          </a:p>
        </p:txBody>
      </p:sp>
    </p:spTree>
    <p:extLst>
      <p:ext uri="{BB962C8B-B14F-4D97-AF65-F5344CB8AC3E}">
        <p14:creationId xmlns:p14="http://schemas.microsoft.com/office/powerpoint/2010/main" val="423567758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7552" y="1447800"/>
            <a:ext cx="8471648" cy="3970318"/>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David </a:t>
            </a:r>
            <a:r>
              <a:rPr lang="en-US" sz="3600" dirty="0" err="1">
                <a:latin typeface="Times New Roman" panose="02020603050405020304" pitchFamily="18" charset="0"/>
                <a:cs typeface="Times New Roman" panose="02020603050405020304" pitchFamily="18" charset="0"/>
              </a:rPr>
              <a:t>Clohessy</a:t>
            </a:r>
            <a:r>
              <a:rPr lang="en-US" sz="3600" dirty="0">
                <a:latin typeface="Times New Roman" panose="02020603050405020304" pitchFamily="18" charset="0"/>
                <a:cs typeface="Times New Roman" panose="02020603050405020304" pitchFamily="18" charset="0"/>
              </a:rPr>
              <a:t> of SNAP, which represents American victims of clerical abuse. “The issue is not how you keep the bad guys out, but what you do when the bad guys surface</a:t>
            </a:r>
            <a:r>
              <a:rPr lang="en-US" sz="3600" dirty="0" smtClean="0">
                <a:latin typeface="Times New Roman" panose="02020603050405020304" pitchFamily="18" charset="0"/>
                <a:cs typeface="Times New Roman" panose="02020603050405020304" pitchFamily="18" charset="0"/>
              </a:rPr>
              <a:t>.”</a:t>
            </a:r>
          </a:p>
          <a:p>
            <a:r>
              <a:rPr lang="en-US" sz="3600" dirty="0" smtClean="0">
                <a:latin typeface="Times New Roman" panose="02020603050405020304" pitchFamily="18" charset="0"/>
                <a:cs typeface="Times New Roman" panose="02020603050405020304" pitchFamily="18" charset="0"/>
              </a:rPr>
              <a:t> </a:t>
            </a:r>
          </a:p>
          <a:p>
            <a:r>
              <a:rPr lang="en-US" sz="3600" dirty="0" smtClean="0">
                <a:latin typeface="Times New Roman" panose="02020603050405020304" pitchFamily="18" charset="0"/>
                <a:cs typeface="Times New Roman" panose="02020603050405020304" pitchFamily="18" charset="0"/>
              </a:rPr>
              <a:t>Survivors </a:t>
            </a:r>
            <a:r>
              <a:rPr lang="en-US" sz="3600" dirty="0">
                <a:latin typeface="Times New Roman" panose="02020603050405020304" pitchFamily="18" charset="0"/>
                <a:cs typeface="Times New Roman" panose="02020603050405020304" pitchFamily="18" charset="0"/>
              </a:rPr>
              <a:t>Network of Those Abused by Priests</a:t>
            </a:r>
          </a:p>
        </p:txBody>
      </p:sp>
    </p:spTree>
    <p:extLst>
      <p:ext uri="{BB962C8B-B14F-4D97-AF65-F5344CB8AC3E}">
        <p14:creationId xmlns:p14="http://schemas.microsoft.com/office/powerpoint/2010/main" val="25174740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0988" y="762000"/>
            <a:ext cx="8077200" cy="5109091"/>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Amy Smith, Houston representative for the Survivors Network of Those Abused by Priests, said when allegations of abuse arise, the first and foremost concern should be for the </a:t>
            </a:r>
            <a:r>
              <a:rPr lang="en-US" sz="3600" dirty="0" smtClean="0">
                <a:latin typeface="Times New Roman" panose="02020603050405020304" pitchFamily="18" charset="0"/>
                <a:cs typeface="Times New Roman" panose="02020603050405020304" pitchFamily="18" charset="0"/>
              </a:rPr>
              <a:t>victims.</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hlinkClick r:id="rId2"/>
              </a:rPr>
              <a:t>http://</a:t>
            </a:r>
            <a:r>
              <a:rPr lang="en-US" sz="3200" dirty="0" smtClean="0">
                <a:latin typeface="Times New Roman" panose="02020603050405020304" pitchFamily="18" charset="0"/>
                <a:cs typeface="Times New Roman" panose="02020603050405020304" pitchFamily="18" charset="0"/>
                <a:hlinkClick r:id="rId2"/>
              </a:rPr>
              <a:t>www.abpnews.com/culture/social-issues/item/28694-trial-shines-light-on-alleged-abuse-cover-</a:t>
            </a:r>
            <a:endParaRPr lang="en-US" sz="3200" dirty="0" smtClean="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72547934"/>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7917" y="609600"/>
            <a:ext cx="8839200" cy="5763116"/>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“If someone comes and says ‘I have been abused sexually’ or ‘I know someone who’s been abused sexually,’ you have to first of all recognize that there are two authorities at work here, and both of them need to be involved</a:t>
            </a:r>
            <a:r>
              <a:rPr lang="en-US" sz="3200" dirty="0" smtClean="0">
                <a:latin typeface="Times New Roman" panose="02020603050405020304" pitchFamily="18" charset="0"/>
                <a:cs typeface="Times New Roman" panose="02020603050405020304" pitchFamily="18" charset="0"/>
              </a:rPr>
              <a:t>,”</a:t>
            </a:r>
          </a:p>
          <a:p>
            <a:endParaRPr lang="en-US" sz="1050" dirty="0">
              <a:latin typeface="Times New Roman" panose="02020603050405020304" pitchFamily="18" charset="0"/>
              <a:cs typeface="Times New Roman" panose="02020603050405020304" pitchFamily="18" charset="0"/>
            </a:endParaRPr>
          </a:p>
          <a:p>
            <a:r>
              <a:rPr lang="en-US" sz="3200" dirty="0" smtClean="0">
                <a:latin typeface="Times New Roman" panose="02020603050405020304" pitchFamily="18" charset="0"/>
                <a:cs typeface="Times New Roman" panose="02020603050405020304" pitchFamily="18" charset="0"/>
              </a:rPr>
              <a:t>Russell </a:t>
            </a:r>
            <a:r>
              <a:rPr lang="en-US" sz="3200" dirty="0">
                <a:latin typeface="Times New Roman" panose="02020603050405020304" pitchFamily="18" charset="0"/>
                <a:cs typeface="Times New Roman" panose="02020603050405020304" pitchFamily="18" charset="0"/>
              </a:rPr>
              <a:t>Moore, head of the SBC Ethics and Religious Liberty </a:t>
            </a:r>
            <a:r>
              <a:rPr lang="en-US" sz="3200" dirty="0" smtClean="0">
                <a:latin typeface="Times New Roman" panose="02020603050405020304" pitchFamily="18" charset="0"/>
                <a:cs typeface="Times New Roman" panose="02020603050405020304" pitchFamily="18" charset="0"/>
              </a:rPr>
              <a:t>Commission.</a:t>
            </a:r>
          </a:p>
          <a:p>
            <a:endParaRPr lang="en-US" sz="16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hlinkClick r:id="rId2"/>
              </a:rPr>
              <a:t>http://</a:t>
            </a:r>
            <a:r>
              <a:rPr lang="en-US" sz="3200" dirty="0" smtClean="0">
                <a:latin typeface="Times New Roman" panose="02020603050405020304" pitchFamily="18" charset="0"/>
                <a:cs typeface="Times New Roman" panose="02020603050405020304" pitchFamily="18" charset="0"/>
                <a:hlinkClick r:id="rId2"/>
              </a:rPr>
              <a:t>www.abpnews.com/culture/social-issues/item/28694-trial-shines-light-on-alleged-abuse-cover-up</a:t>
            </a:r>
            <a:endParaRPr lang="en-US" sz="3200" dirty="0" smtClean="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8950286"/>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930" y="1676400"/>
            <a:ext cx="8382000" cy="3662541"/>
          </a:xfrm>
          <a:prstGeom prst="rect">
            <a:avLst/>
          </a:prstGeom>
        </p:spPr>
        <p:txBody>
          <a:bodyPr wrap="square">
            <a:spAutoFit/>
          </a:bodyPr>
          <a:lstStyle/>
          <a:p>
            <a:pPr marL="457200" indent="-457200">
              <a:buFont typeface="Arial" panose="020B0604020202020204" pitchFamily="34" charset="0"/>
              <a:buChar char="•"/>
            </a:pPr>
            <a:r>
              <a:rPr lang="en-US" sz="4000" dirty="0" smtClean="0">
                <a:latin typeface="Times New Roman" panose="02020603050405020304" pitchFamily="18" charset="0"/>
                <a:cs typeface="Times New Roman" panose="02020603050405020304" pitchFamily="18" charset="0"/>
              </a:rPr>
              <a:t>Disgust</a:t>
            </a:r>
          </a:p>
          <a:p>
            <a:pPr marL="457200" indent="-457200">
              <a:buFont typeface="Arial" panose="020B0604020202020204" pitchFamily="34" charset="0"/>
              <a:buChar char="•"/>
            </a:pPr>
            <a:r>
              <a:rPr lang="en-US" sz="4000" dirty="0" smtClean="0">
                <a:latin typeface="Times New Roman" panose="02020603050405020304" pitchFamily="18" charset="0"/>
                <a:cs typeface="Times New Roman" panose="02020603050405020304" pitchFamily="18" charset="0"/>
              </a:rPr>
              <a:t>Repulsion</a:t>
            </a:r>
          </a:p>
          <a:p>
            <a:pPr marL="457200" indent="-457200">
              <a:buFont typeface="Arial" panose="020B0604020202020204" pitchFamily="34" charset="0"/>
              <a:buChar char="•"/>
            </a:pPr>
            <a:r>
              <a:rPr lang="en-US" sz="4000" dirty="0" smtClean="0">
                <a:latin typeface="Times New Roman" panose="02020603050405020304" pitchFamily="18" charset="0"/>
                <a:cs typeface="Times New Roman" panose="02020603050405020304" pitchFamily="18" charset="0"/>
              </a:rPr>
              <a:t>Anger</a:t>
            </a:r>
          </a:p>
          <a:p>
            <a:pPr marL="457200" indent="-457200">
              <a:buFont typeface="Arial" panose="020B0604020202020204" pitchFamily="34" charset="0"/>
              <a:buChar char="•"/>
            </a:pPr>
            <a:r>
              <a:rPr lang="en-US" sz="4000" dirty="0" smtClean="0">
                <a:latin typeface="Times New Roman" panose="02020603050405020304" pitchFamily="18" charset="0"/>
                <a:cs typeface="Times New Roman" panose="02020603050405020304" pitchFamily="18" charset="0"/>
              </a:rPr>
              <a:t>Fear</a:t>
            </a:r>
          </a:p>
          <a:p>
            <a:pPr marL="457200" indent="-457200">
              <a:buFont typeface="Arial" panose="020B0604020202020204" pitchFamily="34" charset="0"/>
              <a:buChar char="•"/>
            </a:pPr>
            <a:r>
              <a:rPr lang="en-US" sz="4000" dirty="0" smtClean="0">
                <a:latin typeface="Times New Roman" panose="02020603050405020304" pitchFamily="18" charset="0"/>
                <a:cs typeface="Times New Roman" panose="02020603050405020304" pitchFamily="18" charset="0"/>
              </a:rPr>
              <a:t>Disbelief</a:t>
            </a:r>
            <a:endParaRPr lang="en-US" sz="40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1524828" y="533400"/>
            <a:ext cx="6130204" cy="707886"/>
          </a:xfrm>
          <a:prstGeom prst="rect">
            <a:avLst/>
          </a:prstGeom>
        </p:spPr>
        <p:txBody>
          <a:bodyPr wrap="none">
            <a:spAutoFit/>
          </a:bodyPr>
          <a:lstStyle/>
          <a:p>
            <a:pPr algn="ctr"/>
            <a:r>
              <a:rPr lang="en-US" sz="4000" b="1" dirty="0">
                <a:latin typeface="Times New Roman" panose="02020603050405020304" pitchFamily="18" charset="0"/>
                <a:cs typeface="Times New Roman" panose="02020603050405020304" pitchFamily="18" charset="0"/>
              </a:rPr>
              <a:t>Feelings about child abuse:</a:t>
            </a:r>
          </a:p>
        </p:txBody>
      </p:sp>
      <p:sp>
        <p:nvSpPr>
          <p:cNvPr id="5" name="Rectangle 4"/>
          <p:cNvSpPr/>
          <p:nvPr/>
        </p:nvSpPr>
        <p:spPr>
          <a:xfrm>
            <a:off x="398930" y="5356870"/>
            <a:ext cx="8359853" cy="707886"/>
          </a:xfrm>
          <a:prstGeom prst="rect">
            <a:avLst/>
          </a:prstGeom>
        </p:spPr>
        <p:txBody>
          <a:bodyPr wrap="none">
            <a:spAutoFit/>
          </a:bodyPr>
          <a:lstStyle/>
          <a:p>
            <a:r>
              <a:rPr lang="en-US" sz="4000" b="1" dirty="0">
                <a:latin typeface="Times New Roman" panose="02020603050405020304" pitchFamily="18" charset="0"/>
                <a:cs typeface="Times New Roman" panose="02020603050405020304" pitchFamily="18" charset="0"/>
              </a:rPr>
              <a:t>Yet, we see a deeper root cause — Sin</a:t>
            </a:r>
          </a:p>
        </p:txBody>
      </p:sp>
    </p:spTree>
    <p:extLst>
      <p:ext uri="{BB962C8B-B14F-4D97-AF65-F5344CB8AC3E}">
        <p14:creationId xmlns:p14="http://schemas.microsoft.com/office/powerpoint/2010/main" val="123378093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redator at the Door (Child Predator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965" y="990600"/>
            <a:ext cx="9144000" cy="5372100"/>
          </a:xfrm>
        </p:spPr>
      </p:pic>
      <p:sp>
        <p:nvSpPr>
          <p:cNvPr id="6" name="TextBox 5"/>
          <p:cNvSpPr txBox="1"/>
          <p:nvPr/>
        </p:nvSpPr>
        <p:spPr>
          <a:xfrm>
            <a:off x="1102659" y="282388"/>
            <a:ext cx="6934200" cy="769441"/>
          </a:xfrm>
          <a:prstGeom prst="rect">
            <a:avLst/>
          </a:prstGeom>
          <a:noFill/>
        </p:spPr>
        <p:txBody>
          <a:bodyPr wrap="square" rtlCol="0">
            <a:spAutoFit/>
          </a:bodyPr>
          <a:lstStyle/>
          <a:p>
            <a:pPr algn="ctr"/>
            <a:r>
              <a:rPr lang="en-US" sz="4400" b="1" dirty="0" smtClean="0"/>
              <a:t>Predator at the Door</a:t>
            </a:r>
            <a:endParaRPr lang="en-US" sz="4400" b="1" dirty="0"/>
          </a:p>
        </p:txBody>
      </p:sp>
    </p:spTree>
    <p:extLst>
      <p:ext uri="{BB962C8B-B14F-4D97-AF65-F5344CB8AC3E}">
        <p14:creationId xmlns:p14="http://schemas.microsoft.com/office/powerpoint/2010/main" val="38548721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612" y="304800"/>
            <a:ext cx="6781800" cy="1600200"/>
          </a:xfrm>
        </p:spPr>
        <p:txBody>
          <a:bodyPr>
            <a:noAutofit/>
          </a:bodyPr>
          <a:lstStyle/>
          <a:p>
            <a:r>
              <a:rPr lang="en-US" sz="6000" dirty="0" smtClean="0">
                <a:latin typeface="Times New Roman" panose="02020603050405020304" pitchFamily="18" charset="0"/>
                <a:cs typeface="Times New Roman" panose="02020603050405020304" pitchFamily="18" charset="0"/>
              </a:rPr>
              <a:t>Eight Steps to Safety</a:t>
            </a: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49624" y="2514600"/>
            <a:ext cx="8565776" cy="2123658"/>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1. Provide child abuse training for staff and volunteers who work with children and youth. </a:t>
            </a:r>
          </a:p>
        </p:txBody>
      </p:sp>
    </p:spTree>
    <p:extLst>
      <p:ext uri="{BB962C8B-B14F-4D97-AF65-F5344CB8AC3E}">
        <p14:creationId xmlns:p14="http://schemas.microsoft.com/office/powerpoint/2010/main" val="12444148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612" y="304800"/>
            <a:ext cx="6781800" cy="1600200"/>
          </a:xfrm>
        </p:spPr>
        <p:txBody>
          <a:bodyPr>
            <a:noAutofit/>
          </a:bodyPr>
          <a:lstStyle/>
          <a:p>
            <a:r>
              <a:rPr lang="en-US" sz="6000" dirty="0" smtClean="0">
                <a:latin typeface="Times New Roman" panose="02020603050405020304" pitchFamily="18" charset="0"/>
                <a:cs typeface="Times New Roman" panose="02020603050405020304" pitchFamily="18" charset="0"/>
              </a:rPr>
              <a:t>Eight Steps to Safety</a:t>
            </a: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2012" y="2590800"/>
            <a:ext cx="8001000" cy="2800767"/>
          </a:xfrm>
          <a:prstGeom prst="rect">
            <a:avLst/>
          </a:prstGeom>
          <a:noFill/>
        </p:spPr>
        <p:txBody>
          <a:bodyPr wrap="square" rtlCol="0">
            <a:spAutoFit/>
          </a:bodyPr>
          <a:lstStyle/>
          <a:p>
            <a:r>
              <a:rPr lang="en-US" sz="4400" dirty="0" smtClean="0">
                <a:latin typeface="Times New Roman" panose="02020603050405020304" pitchFamily="18" charset="0"/>
                <a:cs typeface="Times New Roman" panose="02020603050405020304" pitchFamily="18" charset="0"/>
              </a:rPr>
              <a:t>2</a:t>
            </a:r>
            <a:r>
              <a:rPr lang="en-US" sz="4400" dirty="0">
                <a:latin typeface="Times New Roman" panose="02020603050405020304" pitchFamily="18" charset="0"/>
                <a:cs typeface="Times New Roman" panose="02020603050405020304" pitchFamily="18" charset="0"/>
              </a:rPr>
              <a:t>. Conduct background checks on staff </a:t>
            </a:r>
            <a:r>
              <a:rPr lang="en-US" sz="4400" dirty="0" smtClean="0">
                <a:latin typeface="Times New Roman" panose="02020603050405020304" pitchFamily="18" charset="0"/>
                <a:cs typeface="Times New Roman" panose="02020603050405020304" pitchFamily="18" charset="0"/>
              </a:rPr>
              <a:t>and volunteers </a:t>
            </a:r>
            <a:r>
              <a:rPr lang="en-US" sz="4400" dirty="0">
                <a:latin typeface="Times New Roman" panose="02020603050405020304" pitchFamily="18" charset="0"/>
                <a:cs typeface="Times New Roman" panose="02020603050405020304" pitchFamily="18" charset="0"/>
              </a:rPr>
              <a:t>who have direct contact with children or youth.</a:t>
            </a:r>
          </a:p>
        </p:txBody>
      </p:sp>
    </p:spTree>
    <p:extLst>
      <p:ext uri="{BB962C8B-B14F-4D97-AF65-F5344CB8AC3E}">
        <p14:creationId xmlns:p14="http://schemas.microsoft.com/office/powerpoint/2010/main" val="25742135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6781800" cy="1600200"/>
          </a:xfrm>
        </p:spPr>
        <p:txBody>
          <a:bodyPr>
            <a:noAutofit/>
          </a:bodyPr>
          <a:lstStyle/>
          <a:p>
            <a:r>
              <a:rPr lang="en-US" sz="6000" dirty="0" smtClean="0">
                <a:latin typeface="Times New Roman" panose="02020603050405020304" pitchFamily="18" charset="0"/>
                <a:cs typeface="Times New Roman" panose="02020603050405020304" pitchFamily="18" charset="0"/>
              </a:rPr>
              <a:t>Eight Steps to Safety</a:t>
            </a: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09282" y="2743200"/>
            <a:ext cx="8839200"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3. Educate workers and volunteers about state law requirements regarding abuse and the mandated responsibility for reporting incidents. </a:t>
            </a:r>
          </a:p>
        </p:txBody>
      </p:sp>
    </p:spTree>
    <p:extLst>
      <p:ext uri="{BB962C8B-B14F-4D97-AF65-F5344CB8AC3E}">
        <p14:creationId xmlns:p14="http://schemas.microsoft.com/office/powerpoint/2010/main" val="1199784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457200"/>
            <a:ext cx="6781800" cy="1600200"/>
          </a:xfrm>
        </p:spPr>
        <p:txBody>
          <a:bodyPr>
            <a:noAutofit/>
          </a:bodyPr>
          <a:lstStyle/>
          <a:p>
            <a:r>
              <a:rPr lang="en-US" sz="6000" dirty="0" smtClean="0">
                <a:latin typeface="Times New Roman" panose="02020603050405020304" pitchFamily="18" charset="0"/>
                <a:cs typeface="Times New Roman" panose="02020603050405020304" pitchFamily="18" charset="0"/>
              </a:rPr>
              <a:t>Eight Steps to Safety</a:t>
            </a: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2012" y="2590800"/>
            <a:ext cx="8207188" cy="2123658"/>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4. Use a two-adult rule, requiring a minimum of two workers with children at all times.</a:t>
            </a:r>
          </a:p>
        </p:txBody>
      </p:sp>
    </p:spTree>
    <p:extLst>
      <p:ext uri="{BB962C8B-B14F-4D97-AF65-F5344CB8AC3E}">
        <p14:creationId xmlns:p14="http://schemas.microsoft.com/office/powerpoint/2010/main" val="15335495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6781800" cy="1600200"/>
          </a:xfrm>
        </p:spPr>
        <p:txBody>
          <a:bodyPr>
            <a:noAutofit/>
          </a:bodyPr>
          <a:lstStyle/>
          <a:p>
            <a:r>
              <a:rPr lang="en-US" sz="6000" dirty="0" smtClean="0">
                <a:latin typeface="Times New Roman" panose="02020603050405020304" pitchFamily="18" charset="0"/>
                <a:cs typeface="Times New Roman" panose="02020603050405020304" pitchFamily="18" charset="0"/>
              </a:rPr>
              <a:t>Eight Steps to Safety</a:t>
            </a: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54424" y="2667000"/>
            <a:ext cx="8001000"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5. Implement an identification system so the adult(s) who drops off a child is the same person who picks up the child.</a:t>
            </a:r>
          </a:p>
        </p:txBody>
      </p:sp>
    </p:spTree>
    <p:extLst>
      <p:ext uri="{BB962C8B-B14F-4D97-AF65-F5344CB8AC3E}">
        <p14:creationId xmlns:p14="http://schemas.microsoft.com/office/powerpoint/2010/main" val="3690624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2376"/>
            <a:ext cx="6781800" cy="1600200"/>
          </a:xfrm>
        </p:spPr>
        <p:txBody>
          <a:bodyPr>
            <a:noAutofit/>
          </a:bodyPr>
          <a:lstStyle/>
          <a:p>
            <a:r>
              <a:rPr lang="en-US" sz="6000" dirty="0" smtClean="0">
                <a:latin typeface="Times New Roman" panose="02020603050405020304" pitchFamily="18" charset="0"/>
                <a:cs typeface="Times New Roman" panose="02020603050405020304" pitchFamily="18" charset="0"/>
              </a:rPr>
              <a:t>Eight Steps to Safety</a:t>
            </a: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494" y="2819400"/>
            <a:ext cx="8283388" cy="2800767"/>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6. Have church leaders and supervisors make random, unannounced visits to children/youth services and classes. </a:t>
            </a:r>
          </a:p>
        </p:txBody>
      </p:sp>
    </p:spTree>
    <p:extLst>
      <p:ext uri="{BB962C8B-B14F-4D97-AF65-F5344CB8AC3E}">
        <p14:creationId xmlns:p14="http://schemas.microsoft.com/office/powerpoint/2010/main" val="6178422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609600"/>
            <a:ext cx="6781800" cy="1600200"/>
          </a:xfrm>
        </p:spPr>
        <p:txBody>
          <a:bodyPr>
            <a:noAutofit/>
          </a:bodyPr>
          <a:lstStyle/>
          <a:p>
            <a:r>
              <a:rPr lang="en-US" sz="6000" dirty="0" smtClean="0">
                <a:latin typeface="Times New Roman" panose="02020603050405020304" pitchFamily="18" charset="0"/>
                <a:cs typeface="Times New Roman" panose="02020603050405020304" pitchFamily="18" charset="0"/>
              </a:rPr>
              <a:t>Eight Steps to Safety</a:t>
            </a:r>
            <a:endParaRPr lang="en-US" sz="60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91353" y="3581400"/>
            <a:ext cx="8686800" cy="2123658"/>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7. Set a minimum time a person must attend the church before serving as a volunteer with children or youth.</a:t>
            </a:r>
          </a:p>
        </p:txBody>
      </p:sp>
    </p:spTree>
    <p:extLst>
      <p:ext uri="{BB962C8B-B14F-4D97-AF65-F5344CB8AC3E}">
        <p14:creationId xmlns:p14="http://schemas.microsoft.com/office/powerpoint/2010/main" val="1765032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269</TotalTime>
  <Words>450</Words>
  <Application>Microsoft Office PowerPoint</Application>
  <PresentationFormat>On-screen Show (4:3)</PresentationFormat>
  <Paragraphs>42</Paragraphs>
  <Slides>15</Slides>
  <Notes>0</Notes>
  <HiddenSlides>0</HiddenSlides>
  <MMClips>1</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NewsPrint</vt:lpstr>
      <vt:lpstr>How Safe Is Your Sabbath School?</vt:lpstr>
      <vt:lpstr>PowerPoint Presentation</vt:lpstr>
      <vt:lpstr>Eight Steps to Safety</vt:lpstr>
      <vt:lpstr>Eight Steps to Safety</vt:lpstr>
      <vt:lpstr>Eight Steps to Safety</vt:lpstr>
      <vt:lpstr>Eight Steps to Safety</vt:lpstr>
      <vt:lpstr>Eight Steps to Safety</vt:lpstr>
      <vt:lpstr>Eight Steps to Safety</vt:lpstr>
      <vt:lpstr>Eight Steps to Safety</vt:lpstr>
      <vt:lpstr>Eight Steps to Safety</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Safe Is Your Sabbath School?</dc:title>
  <dc:creator>Pershawn Mattison</dc:creator>
  <cp:lastModifiedBy>Pershawn Mattison</cp:lastModifiedBy>
  <cp:revision>20</cp:revision>
  <dcterms:created xsi:type="dcterms:W3CDTF">2014-05-29T21:10:12Z</dcterms:created>
  <dcterms:modified xsi:type="dcterms:W3CDTF">2014-06-03T20:09:09Z</dcterms:modified>
</cp:coreProperties>
</file>